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60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6604A-1846-4971-B238-ED5D97B83A3C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32B60-815A-45B3-841B-C4CD1312D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66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3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2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36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7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6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5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0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7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08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0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7651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65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25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4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3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7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89D95-9AE5-42A3-9BA3-A2BC4BB9EAF0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35043-2F04-4088-839E-DBE8D0BC6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08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2BE8-5EF7-4E22-9A12-1A9017C09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Databricks, Spark, Machine Learning and Azure Synapse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4E7C7F-07D6-45E1-8143-DAF76F453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034870"/>
            <a:ext cx="9613861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 END-TO-END EXAMPLE OF DATA IN THE CLOUD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6FD73A-38CE-4544-9465-5F469AD47EB0}"/>
              </a:ext>
            </a:extLst>
          </p:cNvPr>
          <p:cNvSpPr txBox="1"/>
          <p:nvPr/>
        </p:nvSpPr>
        <p:spPr>
          <a:xfrm>
            <a:off x="120991" y="4480024"/>
            <a:ext cx="87935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Simon Kingaby</a:t>
            </a:r>
            <a:br>
              <a:rPr lang="en-US" sz="2400" dirty="0"/>
            </a:br>
            <a:r>
              <a:rPr lang="en-US" sz="2400" dirty="0"/>
              <a:t>Manager, Global Data and Analytics</a:t>
            </a:r>
          </a:p>
          <a:p>
            <a:r>
              <a:rPr lang="en-US" sz="2400" dirty="0"/>
              <a:t>Deloitte Touche Tohmatsu Limited | Global Shared Services</a:t>
            </a:r>
          </a:p>
          <a:p>
            <a:r>
              <a:rPr lang="en-US" sz="2400" dirty="0"/>
              <a:t>skingaby@deloitte.com</a:t>
            </a:r>
          </a:p>
          <a:p>
            <a:r>
              <a:rPr lang="en-US" sz="2400" dirty="0"/>
              <a:t>Blog:  </a:t>
            </a:r>
            <a:r>
              <a:rPr lang="en-US" sz="2400" dirty="0" err="1"/>
              <a:t>omwtm.blog</a:t>
            </a:r>
            <a:r>
              <a:rPr lang="en-US" sz="2400" dirty="0"/>
              <a:t>    </a:t>
            </a:r>
          </a:p>
          <a:p>
            <a:r>
              <a:rPr lang="en-US" sz="2400" dirty="0"/>
              <a:t>linkedin.com/in/skingaby/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8F248C-DFA5-4A8F-A7F2-FBE3B917B00A}"/>
              </a:ext>
            </a:extLst>
          </p:cNvPr>
          <p:cNvSpPr/>
          <p:nvPr/>
        </p:nvSpPr>
        <p:spPr>
          <a:xfrm>
            <a:off x="9073266" y="2521059"/>
            <a:ext cx="2568319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We’re Hiring a Big Data Engineer!</a:t>
            </a:r>
          </a:p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Talk to me about the opportunities</a:t>
            </a:r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3620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E7E11A8B-D353-4867-842B-40B7BABC9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3" name="Rectangle 22">
              <a:extLst>
                <a:ext uri="{FF2B5EF4-FFF2-40B4-BE49-F238E27FC236}">
                  <a16:creationId xmlns:a16="http://schemas.microsoft.com/office/drawing/2014/main" id="{F0C50D17-020B-418B-BE67-DC7DEA17D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E9D5520-887C-4E25-9F91-49EBA2FB3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E991A2F-92EA-4F99-8C4E-16F3DC8FF3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27" r="1" b="5618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2E52CAC-158C-4DC7-AA1C-F582FFF73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DBC174-8218-498D-ACF9-A5338D8AA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3211ECD-2CC2-43D9-A32B-E8669250E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91E0F22-5562-4DD2-8597-E0B0DA517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5415677" cy="43410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/>
              <a:t>Tools</a:t>
            </a:r>
          </a:p>
          <a:p>
            <a:pPr marL="0" indent="0">
              <a:buNone/>
            </a:pPr>
            <a:r>
              <a:rPr lang="en-US" sz="1600" dirty="0"/>
              <a:t>Setup</a:t>
            </a:r>
          </a:p>
          <a:p>
            <a:pPr marL="0" indent="0">
              <a:buNone/>
            </a:pPr>
            <a:r>
              <a:rPr lang="en-US" sz="1600" dirty="0"/>
              <a:t>1:  Getting Some Data to Analyze</a:t>
            </a:r>
          </a:p>
          <a:p>
            <a:pPr marL="0" indent="0">
              <a:buNone/>
            </a:pPr>
            <a:r>
              <a:rPr lang="en-US" sz="1600" dirty="0"/>
              <a:t>2:  Loading the Data Lake</a:t>
            </a:r>
          </a:p>
          <a:p>
            <a:pPr marL="0" indent="0">
              <a:buNone/>
            </a:pPr>
            <a:r>
              <a:rPr lang="en-US" sz="1600" dirty="0"/>
              <a:t>3:  Processing the data in Databricks</a:t>
            </a:r>
          </a:p>
          <a:p>
            <a:pPr marL="0" indent="0">
              <a:buNone/>
            </a:pPr>
            <a:r>
              <a:rPr lang="en-US" sz="1600" dirty="0"/>
              <a:t>4:  Creating the Machine Learning Model</a:t>
            </a:r>
          </a:p>
          <a:p>
            <a:pPr marL="0" indent="0">
              <a:buNone/>
            </a:pPr>
            <a:r>
              <a:rPr lang="en-US" sz="1600" dirty="0"/>
              <a:t>5:  Detour!  Create a Custom Docker Base Image</a:t>
            </a:r>
          </a:p>
          <a:p>
            <a:pPr marL="0" indent="0">
              <a:buNone/>
            </a:pPr>
            <a:r>
              <a:rPr lang="en-US" sz="1600" dirty="0"/>
              <a:t>6:  Configure the Model for Deployment</a:t>
            </a:r>
          </a:p>
          <a:p>
            <a:pPr marL="0" indent="0">
              <a:buNone/>
            </a:pPr>
            <a:r>
              <a:rPr lang="en-US" sz="1600" dirty="0"/>
              <a:t>7:  Build and Deploy the Docker image</a:t>
            </a:r>
          </a:p>
          <a:p>
            <a:pPr marL="0" indent="0">
              <a:buNone/>
            </a:pPr>
            <a:r>
              <a:rPr lang="en-US" sz="1600" dirty="0"/>
              <a:t>8:  Testing the Webservice</a:t>
            </a:r>
          </a:p>
          <a:p>
            <a:pPr marL="0" indent="0">
              <a:buNone/>
            </a:pPr>
            <a:r>
              <a:rPr lang="en-US" sz="1600" dirty="0"/>
              <a:t>9:  Loading the Data Warehouse</a:t>
            </a:r>
          </a:p>
          <a:p>
            <a:pPr marL="0" indent="0">
              <a:buNone/>
            </a:pPr>
            <a:r>
              <a:rPr lang="en-US" sz="1600" dirty="0"/>
              <a:t>10:  Creating a Power BI Report</a:t>
            </a:r>
          </a:p>
          <a:p>
            <a:pPr marL="0" indent="0">
              <a:buNone/>
            </a:pPr>
            <a:r>
              <a:rPr lang="en-US" sz="1600" dirty="0"/>
              <a:t>Breathe</a:t>
            </a:r>
          </a:p>
        </p:txBody>
      </p:sp>
    </p:spTree>
    <p:extLst>
      <p:ext uri="{BB962C8B-B14F-4D97-AF65-F5344CB8AC3E}">
        <p14:creationId xmlns:p14="http://schemas.microsoft.com/office/powerpoint/2010/main" val="2961638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252EB36-EB2C-4AFE-B09B-0DF8AC871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7CE68524-856D-453B-9349-8E8CBC8BF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9688E6-8880-4976-A59B-AB148C7C9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E650BC1-8949-4AA5-A5F8-DF3CDA500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85" r="16484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8D0330D-F534-4131-9807-B71B9EF12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A4209F-D396-45BE-BBAB-0CFC14C4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>
            <a:normAutofit/>
          </a:bodyPr>
          <a:lstStyle/>
          <a:p>
            <a:r>
              <a:rPr lang="en-US" sz="3200"/>
              <a:t>Tools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8B7ED37-7ABB-42DD-AB26-3F9028261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05749-9202-48C7-8039-72CDBD7CE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65" y="2113872"/>
            <a:ext cx="4451279" cy="4340764"/>
          </a:xfrm>
        </p:spPr>
        <p:txBody>
          <a:bodyPr numCol="2">
            <a:normAutofit lnSpcReduction="10000"/>
          </a:bodyPr>
          <a:lstStyle/>
          <a:p>
            <a:r>
              <a:rPr lang="en-US" dirty="0"/>
              <a:t>Data Studio</a:t>
            </a:r>
          </a:p>
          <a:p>
            <a:r>
              <a:rPr lang="en-US" dirty="0"/>
              <a:t>Storage Explorer</a:t>
            </a:r>
          </a:p>
          <a:p>
            <a:r>
              <a:rPr lang="en-US" dirty="0"/>
              <a:t>Resource Group</a:t>
            </a:r>
          </a:p>
          <a:p>
            <a:r>
              <a:rPr lang="en-US" dirty="0"/>
              <a:t>Data Factory</a:t>
            </a:r>
          </a:p>
          <a:p>
            <a:r>
              <a:rPr lang="en-US" dirty="0"/>
              <a:t>Blob Storage</a:t>
            </a:r>
          </a:p>
          <a:p>
            <a:r>
              <a:rPr lang="en-US" dirty="0"/>
              <a:t>Data Lake</a:t>
            </a:r>
          </a:p>
          <a:p>
            <a:r>
              <a:rPr lang="en-US" dirty="0"/>
              <a:t>Key Vault</a:t>
            </a:r>
          </a:p>
          <a:p>
            <a:r>
              <a:rPr lang="en-US" dirty="0"/>
              <a:t>Application Insights</a:t>
            </a:r>
          </a:p>
          <a:p>
            <a:pPr marL="285750" indent="-285750"/>
            <a:r>
              <a:rPr lang="en-US" dirty="0"/>
              <a:t>SQL Server</a:t>
            </a:r>
          </a:p>
          <a:p>
            <a:pPr marL="285750" indent="-285750"/>
            <a:r>
              <a:rPr lang="en-US" dirty="0"/>
              <a:t>Databricks</a:t>
            </a:r>
          </a:p>
          <a:p>
            <a:pPr marL="285750" indent="-285750"/>
            <a:r>
              <a:rPr lang="en-US" dirty="0"/>
              <a:t>Container Registry</a:t>
            </a:r>
          </a:p>
          <a:p>
            <a:pPr marL="285750" indent="-285750"/>
            <a:r>
              <a:rPr lang="en-US" dirty="0"/>
              <a:t>Machine Learning</a:t>
            </a:r>
          </a:p>
          <a:p>
            <a:pPr marL="285750" indent="-285750"/>
            <a:r>
              <a:rPr lang="en-US" dirty="0"/>
              <a:t>Synapse Analytics (SQL DW)</a:t>
            </a:r>
          </a:p>
          <a:p>
            <a:pPr marL="285750" indent="-285750"/>
            <a:r>
              <a:rPr lang="en-US" dirty="0"/>
              <a:t>Power BI</a:t>
            </a:r>
          </a:p>
        </p:txBody>
      </p:sp>
    </p:spTree>
    <p:extLst>
      <p:ext uri="{BB962C8B-B14F-4D97-AF65-F5344CB8AC3E}">
        <p14:creationId xmlns:p14="http://schemas.microsoft.com/office/powerpoint/2010/main" val="1464457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F61B1-5EC0-4889-9075-B18A5EB1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Question?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596C9-F53E-4BD7-99FF-E1451437B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38760"/>
          </a:xfrm>
        </p:spPr>
        <p:txBody>
          <a:bodyPr>
            <a:normAutofit/>
          </a:bodyPr>
          <a:lstStyle/>
          <a:p>
            <a:r>
              <a:rPr lang="en-US" dirty="0"/>
              <a:t>We’re looking at 2009 to 2015 Crime Data from the FBI’s Uniform Crime Reporting Program</a:t>
            </a:r>
          </a:p>
          <a:p>
            <a:r>
              <a:rPr lang="en-US" dirty="0"/>
              <a:t>What we want to know:</a:t>
            </a:r>
          </a:p>
          <a:p>
            <a:r>
              <a:rPr lang="en-US" dirty="0"/>
              <a:t>Given the limited information we have about the victim, can we use Machine Learning to predict who the offender was?</a:t>
            </a:r>
          </a:p>
          <a:p>
            <a:r>
              <a:rPr lang="en-US" dirty="0"/>
              <a:t>In other words: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7200" dirty="0"/>
              <a:t>     Whodunnit?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23D536-6ED0-46A7-9662-608DFF7E8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169" y="2810311"/>
            <a:ext cx="2980832" cy="412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41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1DABB-CB64-4A93-9919-A32538A05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Flow Chart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A9B5BA-B06E-4B9D-9112-CAF7551CE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03" y="2031525"/>
            <a:ext cx="8164064" cy="4734586"/>
          </a:xfrm>
          <a:prstGeom prst="rect">
            <a:avLst/>
          </a:prstGeom>
        </p:spPr>
      </p:pic>
      <p:pic>
        <p:nvPicPr>
          <p:cNvPr id="1048" name="Picture 24" descr="Image result for rube goldberg machines">
            <a:extLst>
              <a:ext uri="{FF2B5EF4-FFF2-40B4-BE49-F238E27FC236}">
                <a16:creationId xmlns:a16="http://schemas.microsoft.com/office/drawing/2014/main" id="{C68B4BB6-28C0-4470-8818-DB7E23B1D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571" y="4064000"/>
            <a:ext cx="3646429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775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CDDD1-FD1A-4392-8402-490B5FBB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Bother?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FD208-EA85-47DC-B9F0-EA521C2CF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To solve the question of Whodunnit?  We need to use Machine Learning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To solve it in Azure, we need to set up an ML Model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To do that, you can use the Azure ML tools, or Databricks and Python (we’ll be doing the latter as this seems more “automatable”)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To expose your Azure ML to Power BI and the Web you need to deploy it as a Webservice (and there are some issues with doing that currently, which we will cover in this session)</a:t>
            </a:r>
          </a:p>
        </p:txBody>
      </p:sp>
    </p:spTree>
    <p:extLst>
      <p:ext uri="{BB962C8B-B14F-4D97-AF65-F5344CB8AC3E}">
        <p14:creationId xmlns:p14="http://schemas.microsoft.com/office/powerpoint/2010/main" val="151883868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291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Berlin</vt:lpstr>
      <vt:lpstr>Databricks, Spark, Machine Learning and Azure Synapse Analytics</vt:lpstr>
      <vt:lpstr>Agenda</vt:lpstr>
      <vt:lpstr>Tools</vt:lpstr>
      <vt:lpstr>What is the Question?</vt:lpstr>
      <vt:lpstr>Process Flow Chart</vt:lpstr>
      <vt:lpstr>Why Bother?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Databricks, Spark, Machine Learning and Azure Synapse Analytics</dc:title>
  <dc:creator>Kingaby, Simon</dc:creator>
  <cp:lastModifiedBy>Kingaby, Simon</cp:lastModifiedBy>
  <cp:revision>3</cp:revision>
  <dcterms:created xsi:type="dcterms:W3CDTF">2020-01-20T13:42:57Z</dcterms:created>
  <dcterms:modified xsi:type="dcterms:W3CDTF">2020-01-20T13:50:11Z</dcterms:modified>
</cp:coreProperties>
</file>