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9" d="100"/>
          <a:sy n="89" d="100"/>
        </p:scale>
        <p:origin x="57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F453E7C1-F34E-4191-BB0C-692610068AB0}" type="datetimeFigureOut">
              <a:rPr lang="en-US" smtClean="0"/>
              <a:t>6/20/2017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0E7F07-C169-49A7-A372-C55D9B422C3C}"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2753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53E7C1-F34E-4191-BB0C-692610068AB0}" type="datetimeFigureOut">
              <a:rPr lang="en-US" smtClean="0"/>
              <a:t>6/20/2017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0E7F07-C169-49A7-A372-C55D9B422C3C}" type="slidenum">
              <a:rPr lang="en-US" smtClean="0"/>
              <a:t>‹#›</a:t>
            </a:fld>
            <a:endParaRPr lang="en-US"/>
          </a:p>
        </p:txBody>
      </p:sp>
    </p:spTree>
    <p:extLst>
      <p:ext uri="{BB962C8B-B14F-4D97-AF65-F5344CB8AC3E}">
        <p14:creationId xmlns:p14="http://schemas.microsoft.com/office/powerpoint/2010/main" val="2933451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453E7C1-F34E-4191-BB0C-692610068AB0}" type="datetimeFigureOut">
              <a:rPr lang="en-US" smtClean="0"/>
              <a:t>6/20/2017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0E7F07-C169-49A7-A372-C55D9B422C3C}"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077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453E7C1-F34E-4191-BB0C-692610068AB0}" type="datetimeFigureOut">
              <a:rPr lang="en-US" smtClean="0"/>
              <a:t>6/20/2017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0E7F07-C169-49A7-A372-C55D9B422C3C}" type="slidenum">
              <a:rPr lang="en-US" smtClean="0"/>
              <a:t>‹#›</a:t>
            </a:fld>
            <a:endParaRPr lang="en-US"/>
          </a:p>
        </p:txBody>
      </p:sp>
    </p:spTree>
    <p:extLst>
      <p:ext uri="{BB962C8B-B14F-4D97-AF65-F5344CB8AC3E}">
        <p14:creationId xmlns:p14="http://schemas.microsoft.com/office/powerpoint/2010/main" val="28887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453E7C1-F34E-4191-BB0C-692610068AB0}" type="datetimeFigureOut">
              <a:rPr lang="en-US" smtClean="0"/>
              <a:t>6/20/2017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0E7F07-C169-49A7-A372-C55D9B422C3C}" type="slidenum">
              <a:rPr lang="en-US" smtClean="0"/>
              <a:t>‹#›</a:t>
            </a:fld>
            <a:endParaRPr lang="en-US"/>
          </a:p>
        </p:txBody>
      </p:sp>
    </p:spTree>
    <p:extLst>
      <p:ext uri="{BB962C8B-B14F-4D97-AF65-F5344CB8AC3E}">
        <p14:creationId xmlns:p14="http://schemas.microsoft.com/office/powerpoint/2010/main" val="1216886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453E7C1-F34E-4191-BB0C-692610068AB0}" type="datetimeFigureOut">
              <a:rPr lang="en-US" smtClean="0"/>
              <a:t>6/20/2017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0E7F07-C169-49A7-A372-C55D9B422C3C}" type="slidenum">
              <a:rPr lang="en-US" smtClean="0"/>
              <a:t>‹#›</a:t>
            </a:fld>
            <a:endParaRPr lang="en-US"/>
          </a:p>
        </p:txBody>
      </p:sp>
    </p:spTree>
    <p:extLst>
      <p:ext uri="{BB962C8B-B14F-4D97-AF65-F5344CB8AC3E}">
        <p14:creationId xmlns:p14="http://schemas.microsoft.com/office/powerpoint/2010/main" val="2535662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53E7C1-F34E-4191-BB0C-692610068AB0}" type="datetimeFigureOut">
              <a:rPr lang="en-US" smtClean="0"/>
              <a:t>6/20/2017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0E7F07-C169-49A7-A372-C55D9B422C3C}" type="slidenum">
              <a:rPr lang="en-US" smtClean="0"/>
              <a:t>‹#›</a:t>
            </a:fld>
            <a:endParaRPr lang="en-US"/>
          </a:p>
        </p:txBody>
      </p:sp>
    </p:spTree>
    <p:extLst>
      <p:ext uri="{BB962C8B-B14F-4D97-AF65-F5344CB8AC3E}">
        <p14:creationId xmlns:p14="http://schemas.microsoft.com/office/powerpoint/2010/main" val="1108134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453E7C1-F34E-4191-BB0C-692610068AB0}" type="datetimeFigureOut">
              <a:rPr lang="en-US" smtClean="0"/>
              <a:t>6/20/2017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0E7F07-C169-49A7-A372-C55D9B422C3C}" type="slidenum">
              <a:rPr lang="en-US" smtClean="0"/>
              <a:t>‹#›</a:t>
            </a:fld>
            <a:endParaRPr lang="en-US"/>
          </a:p>
        </p:txBody>
      </p:sp>
    </p:spTree>
    <p:extLst>
      <p:ext uri="{BB962C8B-B14F-4D97-AF65-F5344CB8AC3E}">
        <p14:creationId xmlns:p14="http://schemas.microsoft.com/office/powerpoint/2010/main" val="260707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453E7C1-F34E-4191-BB0C-692610068AB0}" type="datetimeFigureOut">
              <a:rPr lang="en-US" smtClean="0"/>
              <a:t>6/20/2017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0E7F07-C169-49A7-A372-C55D9B422C3C}"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6197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53E7C1-F34E-4191-BB0C-692610068AB0}" type="datetimeFigureOut">
              <a:rPr lang="en-US" smtClean="0"/>
              <a:t>6/20/2017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0E7F07-C169-49A7-A372-C55D9B422C3C}" type="slidenum">
              <a:rPr lang="en-US" smtClean="0"/>
              <a:t>‹#›</a:t>
            </a:fld>
            <a:endParaRPr lang="en-US"/>
          </a:p>
        </p:txBody>
      </p:sp>
    </p:spTree>
    <p:extLst>
      <p:ext uri="{BB962C8B-B14F-4D97-AF65-F5344CB8AC3E}">
        <p14:creationId xmlns:p14="http://schemas.microsoft.com/office/powerpoint/2010/main" val="2577890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53E7C1-F34E-4191-BB0C-692610068AB0}" type="datetimeFigureOut">
              <a:rPr lang="en-US" smtClean="0"/>
              <a:t>6/20/2017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0E7F07-C169-49A7-A372-C55D9B422C3C}"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502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F453E7C1-F34E-4191-BB0C-692610068AB0}" type="datetimeFigureOut">
              <a:rPr lang="en-US" smtClean="0"/>
              <a:t>6/20/2017</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F60E7F07-C169-49A7-A372-C55D9B422C3C}"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2026115"/>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bimlscript.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varigence.com/BimlExpress" TargetMode="External"/><Relationship Id="rId7" Type="http://schemas.openxmlformats.org/officeDocument/2006/relationships/image" Target="../media/image5.png"/><Relationship Id="rId2" Type="http://schemas.openxmlformats.org/officeDocument/2006/relationships/hyperlink" Target="https://bidshelper.codeplex.com/" TargetMode="Externa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s://varigence.com/Mist" TargetMode="External"/><Relationship Id="rId4" Type="http://schemas.openxmlformats.org/officeDocument/2006/relationships/hyperlink" Target="https://varigence.com/BimlOnlin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normAutofit/>
          </a:bodyPr>
          <a:lstStyle/>
          <a:p>
            <a:pPr algn="l"/>
            <a:r>
              <a:rPr lang="en-US" sz="4800" dirty="0"/>
              <a:t>Using Biml to Automate the Generation of SSIS Packages</a:t>
            </a:r>
          </a:p>
        </p:txBody>
      </p:sp>
      <p:sp>
        <p:nvSpPr>
          <p:cNvPr id="3" name="Subtitle 2"/>
          <p:cNvSpPr>
            <a:spLocks noGrp="1"/>
          </p:cNvSpPr>
          <p:nvPr>
            <p:ph type="subTitle" idx="1"/>
          </p:nvPr>
        </p:nvSpPr>
        <p:spPr/>
        <p:txBody>
          <a:bodyPr anchor="ctr">
            <a:normAutofit/>
          </a:bodyPr>
          <a:lstStyle/>
          <a:p>
            <a:pPr algn="r"/>
            <a:r>
              <a:rPr lang="en-US" sz="2000" dirty="0">
                <a:solidFill>
                  <a:schemeClr val="tx1"/>
                </a:solidFill>
              </a:rPr>
              <a:t>Simon Kingaby</a:t>
            </a:r>
          </a:p>
          <a:p>
            <a:pPr algn="r"/>
            <a:r>
              <a:rPr lang="en-US" sz="2000" dirty="0">
                <a:solidFill>
                  <a:schemeClr val="tx1"/>
                </a:solidFill>
              </a:rPr>
              <a:t>skingaby@bmi.com</a:t>
            </a:r>
          </a:p>
        </p:txBody>
      </p:sp>
    </p:spTree>
    <p:extLst>
      <p:ext uri="{BB962C8B-B14F-4D97-AF65-F5344CB8AC3E}">
        <p14:creationId xmlns:p14="http://schemas.microsoft.com/office/powerpoint/2010/main" val="179171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 Abstract</a:t>
            </a:r>
          </a:p>
        </p:txBody>
      </p:sp>
      <p:sp>
        <p:nvSpPr>
          <p:cNvPr id="3" name="Content Placeholder 2"/>
          <p:cNvSpPr>
            <a:spLocks noGrp="1"/>
          </p:cNvSpPr>
          <p:nvPr>
            <p:ph idx="1"/>
          </p:nvPr>
        </p:nvSpPr>
        <p:spPr/>
        <p:txBody>
          <a:bodyPr>
            <a:normAutofit/>
          </a:bodyPr>
          <a:lstStyle/>
          <a:p>
            <a:pPr marL="0" indent="0">
              <a:buNone/>
            </a:pPr>
            <a:r>
              <a:rPr lang="en-US" dirty="0"/>
              <a:t>So you need to move data from 75 tables on the mainframe to new tables in SQL Azure. Do you: a) hand code one package to load all 75 tables, b) hand code 75 packages that move a table each, or c) wish there was a better way? </a:t>
            </a:r>
          </a:p>
          <a:p>
            <a:pPr marL="0" indent="0">
              <a:buNone/>
            </a:pPr>
            <a:r>
              <a:rPr lang="en-US" dirty="0"/>
              <a:t>There is! Business Intelligence Markup Language (Biml) can automate the creation of packages so that they all follow the same script. </a:t>
            </a:r>
          </a:p>
          <a:p>
            <a:pPr marL="0" indent="0">
              <a:buNone/>
            </a:pPr>
            <a:r>
              <a:rPr lang="en-US" dirty="0"/>
              <a:t>In this beginner level session, we will create some simple metadata to be able to generate multiple packages and their associated connection managers. You will see Biml in action. You will see the XML that Biml uses to define packages and connections. You will see the C# code that Biml uses to fetch metadata and dynamically generate packages in SSIS. And you will see packages and connection managers generated from Biml before your very eyes.</a:t>
            </a:r>
          </a:p>
        </p:txBody>
      </p:sp>
    </p:spTree>
    <p:extLst>
      <p:ext uri="{BB962C8B-B14F-4D97-AF65-F5344CB8AC3E}">
        <p14:creationId xmlns:p14="http://schemas.microsoft.com/office/powerpoint/2010/main" val="1272867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352176" y="1728133"/>
            <a:ext cx="6839823" cy="5129867"/>
          </a:xfrm>
          <a:custGeom>
            <a:avLst/>
            <a:gdLst>
              <a:gd name="connsiteX0" fmla="*/ 0 w 4636009"/>
              <a:gd name="connsiteY0" fmla="*/ 0 h 5032375"/>
              <a:gd name="connsiteX1" fmla="*/ 4636009 w 4636009"/>
              <a:gd name="connsiteY1" fmla="*/ 0 h 5032375"/>
              <a:gd name="connsiteX2" fmla="*/ 4636009 w 4636009"/>
              <a:gd name="connsiteY2" fmla="*/ 5032375 h 5032375"/>
              <a:gd name="connsiteX3" fmla="*/ 0 w 4636009"/>
              <a:gd name="connsiteY3" fmla="*/ 5032375 h 5032375"/>
            </a:gdLst>
            <a:ahLst/>
            <a:cxnLst>
              <a:cxn ang="0">
                <a:pos x="connsiteX0" y="connsiteY0"/>
              </a:cxn>
              <a:cxn ang="0">
                <a:pos x="connsiteX1" y="connsiteY1"/>
              </a:cxn>
              <a:cxn ang="0">
                <a:pos x="connsiteX2" y="connsiteY2"/>
              </a:cxn>
              <a:cxn ang="0">
                <a:pos x="connsiteX3" y="connsiteY3"/>
              </a:cxn>
            </a:cxnLst>
            <a:rect l="l" t="t" r="r" b="b"/>
            <a:pathLst>
              <a:path w="4636009" h="5032375">
                <a:moveTo>
                  <a:pt x="0" y="0"/>
                </a:moveTo>
                <a:lnTo>
                  <a:pt x="4636009" y="0"/>
                </a:lnTo>
                <a:lnTo>
                  <a:pt x="4636009" y="5032375"/>
                </a:lnTo>
                <a:lnTo>
                  <a:pt x="0" y="5032375"/>
                </a:lnTo>
                <a:close/>
              </a:path>
            </a:pathLst>
          </a:custGeom>
        </p:spPr>
      </p:pic>
      <p:sp>
        <p:nvSpPr>
          <p:cNvPr id="2" name="Title 1"/>
          <p:cNvSpPr>
            <a:spLocks noGrp="1"/>
          </p:cNvSpPr>
          <p:nvPr>
            <p:ph type="title"/>
          </p:nvPr>
        </p:nvSpPr>
        <p:spPr/>
        <p:txBody>
          <a:bodyPr>
            <a:normAutofit/>
          </a:bodyPr>
          <a:lstStyle/>
          <a:p>
            <a:pPr>
              <a:lnSpc>
                <a:spcPct val="80000"/>
              </a:lnSpc>
            </a:pPr>
            <a:r>
              <a:rPr lang="en-US" sz="4100" dirty="0"/>
              <a:t>What you will see in the next hour</a:t>
            </a:r>
          </a:p>
        </p:txBody>
      </p:sp>
      <p:sp>
        <p:nvSpPr>
          <p:cNvPr id="3" name="Content Placeholder 2"/>
          <p:cNvSpPr>
            <a:spLocks noGrp="1"/>
          </p:cNvSpPr>
          <p:nvPr>
            <p:ph idx="1"/>
          </p:nvPr>
        </p:nvSpPr>
        <p:spPr/>
        <p:txBody>
          <a:bodyPr anchor="ctr">
            <a:normAutofit/>
          </a:bodyPr>
          <a:lstStyle/>
          <a:p>
            <a:r>
              <a:rPr lang="en-US" sz="2000" cap="none" dirty="0"/>
              <a:t>Actual Biml Code</a:t>
            </a:r>
          </a:p>
          <a:p>
            <a:r>
              <a:rPr lang="en-US" sz="2000" cap="none" dirty="0"/>
              <a:t>Actual Metadata</a:t>
            </a:r>
          </a:p>
          <a:p>
            <a:r>
              <a:rPr lang="en-US" sz="2000" cap="none" dirty="0"/>
              <a:t>Actual SSIS Package Generation</a:t>
            </a:r>
          </a:p>
          <a:p>
            <a:endParaRPr lang="en-US" sz="2000" dirty="0">
              <a:solidFill>
                <a:schemeClr val="bg1"/>
              </a:solidFill>
            </a:endParaRPr>
          </a:p>
        </p:txBody>
      </p:sp>
    </p:spTree>
    <p:extLst>
      <p:ext uri="{BB962C8B-B14F-4D97-AF65-F5344CB8AC3E}">
        <p14:creationId xmlns:p14="http://schemas.microsoft.com/office/powerpoint/2010/main" val="3526248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128" y="4306480"/>
            <a:ext cx="9720072" cy="2551520"/>
          </a:xfrm>
          <a:custGeom>
            <a:avLst/>
            <a:gdLst>
              <a:gd name="connsiteX0" fmla="*/ 0 w 4636009"/>
              <a:gd name="connsiteY0" fmla="*/ 0 h 5032375"/>
              <a:gd name="connsiteX1" fmla="*/ 4636009 w 4636009"/>
              <a:gd name="connsiteY1" fmla="*/ 0 h 5032375"/>
              <a:gd name="connsiteX2" fmla="*/ 4636009 w 4636009"/>
              <a:gd name="connsiteY2" fmla="*/ 5032375 h 5032375"/>
              <a:gd name="connsiteX3" fmla="*/ 0 w 4636009"/>
              <a:gd name="connsiteY3" fmla="*/ 5032375 h 5032375"/>
            </a:gdLst>
            <a:ahLst/>
            <a:cxnLst>
              <a:cxn ang="0">
                <a:pos x="connsiteX0" y="connsiteY0"/>
              </a:cxn>
              <a:cxn ang="0">
                <a:pos x="connsiteX1" y="connsiteY1"/>
              </a:cxn>
              <a:cxn ang="0">
                <a:pos x="connsiteX2" y="connsiteY2"/>
              </a:cxn>
              <a:cxn ang="0">
                <a:pos x="connsiteX3" y="connsiteY3"/>
              </a:cxn>
            </a:cxnLst>
            <a:rect l="l" t="t" r="r" b="b"/>
            <a:pathLst>
              <a:path w="4636009" h="5032375">
                <a:moveTo>
                  <a:pt x="0" y="0"/>
                </a:moveTo>
                <a:lnTo>
                  <a:pt x="4636009" y="0"/>
                </a:lnTo>
                <a:lnTo>
                  <a:pt x="4636009" y="5032375"/>
                </a:lnTo>
                <a:lnTo>
                  <a:pt x="0" y="5032375"/>
                </a:lnTo>
                <a:close/>
              </a:path>
            </a:pathLst>
          </a:custGeom>
        </p:spPr>
      </p:pic>
      <p:sp>
        <p:nvSpPr>
          <p:cNvPr id="2" name="Title 1"/>
          <p:cNvSpPr>
            <a:spLocks noGrp="1"/>
          </p:cNvSpPr>
          <p:nvPr>
            <p:ph type="title"/>
          </p:nvPr>
        </p:nvSpPr>
        <p:spPr/>
        <p:txBody>
          <a:bodyPr>
            <a:normAutofit/>
          </a:bodyPr>
          <a:lstStyle/>
          <a:p>
            <a:r>
              <a:rPr lang="en-US" dirty="0"/>
              <a:t>What is Biml?</a:t>
            </a:r>
          </a:p>
        </p:txBody>
      </p:sp>
      <p:sp>
        <p:nvSpPr>
          <p:cNvPr id="3" name="Content Placeholder 2"/>
          <p:cNvSpPr>
            <a:spLocks noGrp="1"/>
          </p:cNvSpPr>
          <p:nvPr>
            <p:ph idx="1"/>
          </p:nvPr>
        </p:nvSpPr>
        <p:spPr/>
        <p:txBody>
          <a:bodyPr anchor="ctr">
            <a:normAutofit/>
          </a:bodyPr>
          <a:lstStyle/>
          <a:p>
            <a:pPr>
              <a:lnSpc>
                <a:spcPct val="80000"/>
              </a:lnSpc>
            </a:pPr>
            <a:r>
              <a:rPr lang="en-US" sz="2000" cap="none" dirty="0"/>
              <a:t>Only the most amazing development in SSIS package generation ever</a:t>
            </a:r>
          </a:p>
          <a:p>
            <a:pPr>
              <a:lnSpc>
                <a:spcPct val="80000"/>
              </a:lnSpc>
            </a:pPr>
            <a:r>
              <a:rPr lang="en-US" sz="2000" cap="none" dirty="0">
                <a:hlinkClick r:id="rId2"/>
              </a:rPr>
              <a:t>Business intelligence markup language (Biml)</a:t>
            </a:r>
            <a:r>
              <a:rPr lang="en-US" sz="2000" cap="none" dirty="0"/>
              <a:t> is a programming language for creating and automating data solutions</a:t>
            </a:r>
          </a:p>
          <a:p>
            <a:pPr>
              <a:lnSpc>
                <a:spcPct val="80000"/>
              </a:lnSpc>
            </a:pPr>
            <a:r>
              <a:rPr lang="en-US" sz="2000" cap="none" dirty="0"/>
              <a:t>Biml uses XML and small nuggets of C# or VB code to automatically create huge amounts of SQL scripts, SSIS packages, and SSAS cubes.</a:t>
            </a:r>
          </a:p>
          <a:p>
            <a:pPr>
              <a:lnSpc>
                <a:spcPct val="80000"/>
              </a:lnSpc>
            </a:pPr>
            <a:endParaRPr lang="en-US" sz="2000" dirty="0"/>
          </a:p>
          <a:p>
            <a:pPr>
              <a:lnSpc>
                <a:spcPct val="80000"/>
              </a:lnSpc>
            </a:pPr>
            <a:endParaRPr lang="en-US" sz="2000" cap="none" dirty="0"/>
          </a:p>
          <a:p>
            <a:pPr>
              <a:lnSpc>
                <a:spcPct val="80000"/>
              </a:lnSpc>
            </a:pPr>
            <a:endParaRPr lang="en-US" sz="2000" dirty="0"/>
          </a:p>
          <a:p>
            <a:pPr>
              <a:lnSpc>
                <a:spcPct val="80000"/>
              </a:lnSpc>
            </a:pPr>
            <a:endParaRPr lang="en-US" sz="2000" cap="none" dirty="0"/>
          </a:p>
          <a:p>
            <a:pPr>
              <a:lnSpc>
                <a:spcPct val="80000"/>
              </a:lnSpc>
            </a:pPr>
            <a:endParaRPr lang="en-US" sz="2000" dirty="0">
              <a:solidFill>
                <a:schemeClr val="bg1"/>
              </a:solidFill>
            </a:endParaRPr>
          </a:p>
        </p:txBody>
      </p:sp>
    </p:spTree>
    <p:extLst>
      <p:ext uri="{BB962C8B-B14F-4D97-AF65-F5344CB8AC3E}">
        <p14:creationId xmlns:p14="http://schemas.microsoft.com/office/powerpoint/2010/main" val="1897454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80000"/>
              </a:lnSpc>
            </a:pPr>
            <a:r>
              <a:rPr lang="en-US" sz="4100"/>
              <a:t>How do I get this incredible tool?</a:t>
            </a:r>
          </a:p>
        </p:txBody>
      </p:sp>
      <p:sp>
        <p:nvSpPr>
          <p:cNvPr id="3" name="Content Placeholder 2"/>
          <p:cNvSpPr>
            <a:spLocks noGrp="1"/>
          </p:cNvSpPr>
          <p:nvPr>
            <p:ph idx="1"/>
          </p:nvPr>
        </p:nvSpPr>
        <p:spPr/>
        <p:txBody>
          <a:bodyPr anchor="ctr">
            <a:normAutofit/>
          </a:bodyPr>
          <a:lstStyle/>
          <a:p>
            <a:pPr>
              <a:lnSpc>
                <a:spcPct val="80000"/>
              </a:lnSpc>
            </a:pPr>
            <a:r>
              <a:rPr lang="en-US" sz="2000" cap="none" dirty="0"/>
              <a:t>For SQL Server 2012 and earlier, get the relevant BIDS Helper version from </a:t>
            </a:r>
            <a:r>
              <a:rPr lang="en-US" sz="2000" cap="none" dirty="0">
                <a:hlinkClick r:id="rId2"/>
              </a:rPr>
              <a:t>https://bidshelper.codeplex.com/</a:t>
            </a:r>
            <a:r>
              <a:rPr lang="en-US" sz="2000" cap="none" dirty="0"/>
              <a:t> </a:t>
            </a:r>
          </a:p>
          <a:p>
            <a:pPr>
              <a:lnSpc>
                <a:spcPct val="80000"/>
              </a:lnSpc>
            </a:pPr>
            <a:r>
              <a:rPr lang="en-US" sz="2000" cap="none" dirty="0"/>
              <a:t>For SQL server 2014 and later, use VS 2015 and get the Biml Express plug-in from </a:t>
            </a:r>
            <a:r>
              <a:rPr lang="en-US" sz="2000" cap="none" dirty="0">
                <a:hlinkClick r:id="rId3"/>
              </a:rPr>
              <a:t>varigence.com/</a:t>
            </a:r>
            <a:r>
              <a:rPr lang="en-US" sz="2000" cap="none" dirty="0" err="1">
                <a:hlinkClick r:id="rId3"/>
              </a:rPr>
              <a:t>bimlexpress</a:t>
            </a:r>
            <a:endParaRPr lang="en-US" sz="2000" cap="none" dirty="0"/>
          </a:p>
          <a:p>
            <a:pPr>
              <a:lnSpc>
                <a:spcPct val="80000"/>
              </a:lnSpc>
            </a:pPr>
            <a:r>
              <a:rPr lang="en-US" sz="2000" cap="none" dirty="0"/>
              <a:t>Use </a:t>
            </a:r>
            <a:r>
              <a:rPr lang="en-US" sz="2000" cap="none" dirty="0" err="1">
                <a:hlinkClick r:id="rId4"/>
              </a:rPr>
              <a:t>BimlOnline</a:t>
            </a:r>
            <a:endParaRPr lang="en-US" sz="2000" cap="none" dirty="0"/>
          </a:p>
          <a:p>
            <a:pPr>
              <a:lnSpc>
                <a:spcPct val="80000"/>
              </a:lnSpc>
            </a:pPr>
            <a:r>
              <a:rPr lang="en-US" sz="2000" cap="none" dirty="0"/>
              <a:t>Get </a:t>
            </a:r>
            <a:r>
              <a:rPr lang="en-US" sz="2000" cap="none" dirty="0">
                <a:hlinkClick r:id="rId5"/>
              </a:rPr>
              <a:t>Mist/</a:t>
            </a:r>
            <a:r>
              <a:rPr lang="en-US" sz="2000" cap="none" dirty="0" err="1">
                <a:hlinkClick r:id="rId5"/>
              </a:rPr>
              <a:t>BimlStudio</a:t>
            </a:r>
            <a:r>
              <a:rPr lang="en-US" sz="2000" cap="none" dirty="0">
                <a:hlinkClick r:id="rId5"/>
              </a:rPr>
              <a:t> </a:t>
            </a:r>
            <a:r>
              <a:rPr lang="en-US" sz="2000" cap="none" dirty="0"/>
              <a:t>from varigence.com</a:t>
            </a:r>
          </a:p>
          <a:p>
            <a:pPr>
              <a:lnSpc>
                <a:spcPct val="80000"/>
              </a:lnSpc>
            </a:pPr>
            <a:endParaRPr lang="en-US" sz="2000" dirty="0"/>
          </a:p>
          <a:p>
            <a:pPr>
              <a:lnSpc>
                <a:spcPct val="80000"/>
              </a:lnSpc>
            </a:pPr>
            <a:endParaRPr lang="en-US" sz="2000" cap="none" dirty="0"/>
          </a:p>
          <a:p>
            <a:pPr>
              <a:lnSpc>
                <a:spcPct val="80000"/>
              </a:lnSpc>
            </a:pPr>
            <a:endParaRPr lang="en-US" sz="2000" dirty="0"/>
          </a:p>
          <a:p>
            <a:pPr>
              <a:lnSpc>
                <a:spcPct val="80000"/>
              </a:lnSpc>
            </a:pPr>
            <a:endParaRPr lang="en-US" sz="2000" cap="none" dirty="0"/>
          </a:p>
        </p:txBody>
      </p:sp>
      <p:pic>
        <p:nvPicPr>
          <p:cNvPr id="1026" name="Picture 2" descr="Varigenc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128" y="5736478"/>
            <a:ext cx="2434180" cy="77404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varigence.com/Content/Images/NavMenu/Biml-Product-Menu.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01070" y="3327363"/>
            <a:ext cx="4843131" cy="3388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8208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alpha val="50000"/>
            </a:schemeClr>
          </a:solidFill>
          <a:ln w="25400" cap="sq">
            <a:solidFill>
              <a:schemeClr val="bg1"/>
            </a:solidFill>
            <a:miter lim="800000"/>
          </a:ln>
        </p:spPr>
        <p:txBody>
          <a:bodyPr>
            <a:normAutofit/>
          </a:bodyPr>
          <a:lstStyle/>
          <a:p>
            <a:r>
              <a:rPr lang="en-US" sz="3200" dirty="0"/>
              <a:t>Demo!</a:t>
            </a:r>
          </a:p>
        </p:txBody>
      </p:sp>
      <p:sp>
        <p:nvSpPr>
          <p:cNvPr id="3" name="Content Placeholder 2"/>
          <p:cNvSpPr>
            <a:spLocks noGrp="1"/>
          </p:cNvSpPr>
          <p:nvPr>
            <p:ph idx="1"/>
          </p:nvPr>
        </p:nvSpPr>
        <p:spPr/>
        <p:txBody>
          <a:bodyPr anchor="ctr">
            <a:normAutofit/>
          </a:bodyPr>
          <a:lstStyle/>
          <a:p>
            <a:r>
              <a:rPr lang="en-US" sz="2400" cap="none" dirty="0"/>
              <a:t>My first Biml script</a:t>
            </a:r>
          </a:p>
          <a:p>
            <a:r>
              <a:rPr lang="en-US" sz="2400" cap="none" dirty="0"/>
              <a:t>Some metadata tables</a:t>
            </a:r>
          </a:p>
          <a:p>
            <a:r>
              <a:rPr lang="en-US" sz="2400" cap="none" dirty="0"/>
              <a:t>Some C# code</a:t>
            </a:r>
          </a:p>
          <a:p>
            <a:r>
              <a:rPr lang="en-US" sz="2400" cap="none" dirty="0"/>
              <a:t>My second Biml script</a:t>
            </a:r>
          </a:p>
          <a:p>
            <a:r>
              <a:rPr lang="en-US" sz="2400" cap="none" dirty="0"/>
              <a:t>Package generation</a:t>
            </a:r>
          </a:p>
          <a:p>
            <a:pPr marL="0" indent="0">
              <a:buNone/>
            </a:pPr>
            <a:r>
              <a:rPr lang="en-US" sz="2400" dirty="0"/>
              <a:t> My third </a:t>
            </a:r>
            <a:r>
              <a:rPr lang="en-US" sz="2400"/>
              <a:t>Biml script</a:t>
            </a:r>
            <a:endParaRPr lang="en-US" sz="2400" cap="none" dirty="0"/>
          </a:p>
          <a:p>
            <a:endParaRPr lang="en-US" sz="2400" dirty="0"/>
          </a:p>
          <a:p>
            <a:endParaRPr lang="en-US" sz="2400" dirty="0">
              <a:solidFill>
                <a:schemeClr val="bg1"/>
              </a:solidFill>
            </a:endParaRPr>
          </a:p>
        </p:txBody>
      </p:sp>
    </p:spTree>
    <p:extLst>
      <p:ext uri="{BB962C8B-B14F-4D97-AF65-F5344CB8AC3E}">
        <p14:creationId xmlns:p14="http://schemas.microsoft.com/office/powerpoint/2010/main" val="39977044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152</TotalTime>
  <Words>343</Words>
  <Application>Microsoft Office PowerPoint</Application>
  <PresentationFormat>Widescreen</PresentationFormat>
  <Paragraphs>32</Paragraphs>
  <Slides>6</Slides>
  <Notes>0</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Tw Cen MT</vt:lpstr>
      <vt:lpstr>Tw Cen MT Condensed</vt:lpstr>
      <vt:lpstr>Wingdings 3</vt:lpstr>
      <vt:lpstr>Integral</vt:lpstr>
      <vt:lpstr>Using Biml to Automate the Generation of SSIS Packages</vt:lpstr>
      <vt:lpstr>Session Abstract</vt:lpstr>
      <vt:lpstr>What you will see in the next hour</vt:lpstr>
      <vt:lpstr>What is Biml?</vt:lpstr>
      <vt:lpstr>How do I get this incredible tool?</vt:lpstr>
      <vt:lpstr>Demo!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Biml to Automate the Generation of SSIS Packages</dc:title>
  <dc:creator>Kingaby, Simon A</dc:creator>
  <cp:lastModifiedBy>Kingaby, Simon A</cp:lastModifiedBy>
  <cp:revision>16</cp:revision>
  <dcterms:created xsi:type="dcterms:W3CDTF">2017-05-09T18:54:36Z</dcterms:created>
  <dcterms:modified xsi:type="dcterms:W3CDTF">2017-06-21T02:12:05Z</dcterms:modified>
</cp:coreProperties>
</file>